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72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06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37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99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018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344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537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11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86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333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910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149B369-D861-4EDF-86B9-488483962736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F41FBF-9174-4198-B476-38A28BE126A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31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Техника переводческой записи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291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49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87395"/>
            <a:ext cx="10515600" cy="508956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Остановимся и на условиях ведения записи, чтобы рационально использовать все средства в процессе устного перевода. Если перевод-чик работает сидя за столом, он может использовать отдельные листы формата А4. Рекомендуется располагать бумагу горизонтально, пред-</a:t>
            </a:r>
            <a:r>
              <a:rPr lang="ru-RU" dirty="0" err="1" smtClean="0"/>
              <a:t>варительно</a:t>
            </a:r>
            <a:r>
              <a:rPr lang="ru-RU" dirty="0" smtClean="0"/>
              <a:t> разделив ее на три колонки: это  позволяет рационально размещать сообщения и быстро найти нужный фрагмент, не </a:t>
            </a:r>
            <a:r>
              <a:rPr lang="ru-RU" dirty="0" err="1" smtClean="0"/>
              <a:t>перелисты-вая</a:t>
            </a:r>
            <a:r>
              <a:rPr lang="ru-RU" dirty="0" smtClean="0"/>
              <a:t> страницы. Желательно их пронумеровать до работы, можно </a:t>
            </a:r>
            <a:r>
              <a:rPr lang="ru-RU" dirty="0" err="1" smtClean="0"/>
              <a:t>фикси-ровать</a:t>
            </a:r>
            <a:r>
              <a:rPr lang="ru-RU" dirty="0" smtClean="0"/>
              <a:t> и время начала речи оратора. Писать следует с одной стороны листа, однако если бумага закончилась, можно перевернуть все </a:t>
            </a:r>
            <a:r>
              <a:rPr lang="ru-RU" dirty="0" err="1" smtClean="0"/>
              <a:t>страни-цы</a:t>
            </a:r>
            <a:r>
              <a:rPr lang="ru-RU" dirty="0" smtClean="0"/>
              <a:t> и писать на обороте. Когда переводчик стоит перед аудиторией, под-ходит блокнот формата А5, лучше линованный или в клетку, но </a:t>
            </a:r>
            <a:r>
              <a:rPr lang="ru-RU" dirty="0" err="1" smtClean="0"/>
              <a:t>обяза-тельно</a:t>
            </a:r>
            <a:r>
              <a:rPr lang="ru-RU" dirty="0" smtClean="0"/>
              <a:t> с твердой обложкой, поскольку его удобнее держать на весу. Предпочтительно использовать блокнот на спирали, что позволяет быстро перелистывать страницы. Для работы подойдет твердо-мягкий карандаш (желательно с резинкой на конце) или легкая ручка. </a:t>
            </a:r>
            <a:r>
              <a:rPr lang="ru-RU" dirty="0" err="1" smtClean="0"/>
              <a:t>Необхо-димо</a:t>
            </a:r>
            <a:r>
              <a:rPr lang="ru-RU" dirty="0" smtClean="0"/>
              <a:t> предусмотреть наличие запасной ручки, которую можно повесить на шею или прикрепить к лацкану пиджака. </a:t>
            </a:r>
          </a:p>
          <a:p>
            <a:r>
              <a:rPr lang="ru-RU" dirty="0" smtClean="0"/>
              <a:t>	Безусловно, каждый переводчик выбирает для себя наиболее </a:t>
            </a:r>
            <a:r>
              <a:rPr lang="ru-RU" dirty="0" err="1" smtClean="0"/>
              <a:t>удоб-ные</a:t>
            </a:r>
            <a:r>
              <a:rPr lang="ru-RU" dirty="0" smtClean="0"/>
              <a:t> способы фиксации, к которым относится и язык ПС. Можно вести запись на языке источника, на языке перевода или комбинировать их. Однако, учитывая, что ПС направлена на фиксацию мыслей, а не слов, удобнее писать на том языке, на котором идет процесс мышления во время ПС. </a:t>
            </a:r>
          </a:p>
          <a:p>
            <a:r>
              <a:rPr lang="ru-RU" dirty="0" smtClean="0"/>
              <a:t>	Таким образом, с помощью ПС необходимо записывать самое главное, опуская «пустые слова», не влияющие на передачу мысли, </a:t>
            </a:r>
            <a:r>
              <a:rPr lang="ru-RU" dirty="0" err="1" smtClean="0"/>
              <a:t>обя-зательно</a:t>
            </a:r>
            <a:r>
              <a:rPr lang="ru-RU" dirty="0" smtClean="0"/>
              <a:t> отразить логическую связность (</a:t>
            </a:r>
            <a:r>
              <a:rPr lang="ru-RU" dirty="0" err="1" smtClean="0"/>
              <a:t>когезию</a:t>
            </a:r>
            <a:r>
              <a:rPr lang="ru-RU" dirty="0" smtClean="0"/>
              <a:t>) текста, его </a:t>
            </a:r>
            <a:r>
              <a:rPr lang="ru-RU" dirty="0" err="1" smtClean="0"/>
              <a:t>модаль-ность</a:t>
            </a:r>
            <a:r>
              <a:rPr lang="ru-RU" dirty="0" smtClean="0"/>
              <a:t> и прецизионную информацию.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3809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98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8541"/>
            <a:ext cx="10515600" cy="5188422"/>
          </a:xfrm>
        </p:spPr>
        <p:txBody>
          <a:bodyPr>
            <a:normAutofit/>
          </a:bodyPr>
          <a:lstStyle/>
          <a:p>
            <a:pPr algn="just" hangingPunct="0"/>
            <a:r>
              <a:rPr lang="ru-RU" dirty="0"/>
              <a:t>Для формирования навыков ПС необходимо освоить основные приемы  сжатой письменной фиксации поступающей информации: буквенные и цифровые </a:t>
            </a:r>
            <a:r>
              <a:rPr lang="ru-RU" dirty="0" smtClean="0"/>
              <a:t>сокращения, символизацию</a:t>
            </a:r>
            <a:r>
              <a:rPr lang="ru-RU" dirty="0"/>
              <a:t>, речевую компрессию и принципы </a:t>
            </a:r>
            <a:r>
              <a:rPr lang="ru-RU" dirty="0" err="1"/>
              <a:t>вертикализма</a:t>
            </a:r>
            <a:r>
              <a:rPr lang="ru-RU" dirty="0"/>
              <a:t>, смыслового анализа текста, синтаксического развертывания, составления программы будущего перевода уже в ходе записи. Другими словами, чтобы быстро вести запись поступающей информации, надо развивать переводческое мышление. В следующих разделам будут подробно рассмотрены приемы и принципы ПС, даны алгоритмы выполнения записи и предложены двуязычные упражнения для формирования знаний, умений и навыков.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121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3796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</a:t>
            </a:r>
            <a:r>
              <a:rPr lang="ru-RU" sz="3100" dirty="0" smtClean="0"/>
              <a:t>. ПРИЕМЫ ПЕРЕВОДЧЕСКОЙ СКОРОПИСИ</a:t>
            </a:r>
            <a:br>
              <a:rPr lang="ru-RU" sz="3100" dirty="0" smtClean="0"/>
            </a:br>
            <a:r>
              <a:rPr lang="ru-RU" sz="3100" dirty="0" smtClean="0"/>
              <a:t>2.1. СОКРАЩЕННАЯ БУКВЕННАЯ ЗАПИСЬ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269" y="803189"/>
            <a:ext cx="11442357" cy="5373774"/>
          </a:xfrm>
        </p:spPr>
        <p:txBody>
          <a:bodyPr>
            <a:normAutofit fontScale="92500" lnSpcReduction="10000"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Сокращенная буквенная запись строится на том факте, что во многих языках согласные буквы важнее гласных для распознавания слов. Консонантное письмо позволяет сократить объем текста на 30–40%, но его все равно может прочитать любой человек. Как правило, переводчик сам вырабатывает удобную и понятную ему манеру сокращения слов и понятий. Обобщая опыт специалистов в области ПС (Е.В.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Аликина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К.Р. Миньяр-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Белоручев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Е.В. Терехова, А.П.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Чужакин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можно дать следующие рекомендации по ведению сокращенной буквенной записи: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400"/>
              <a:buFont typeface="+mj-lt"/>
              <a:buAutoNum type="arabicPeriod"/>
              <a:tabLst>
                <a:tab pos="180340" algn="l"/>
                <a:tab pos="540385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Записывать слово преимущественно с помощью согласных, сводя общее количество букв к минимуму, достаточному для распознавания слова: 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способность – </a:t>
            </a:r>
            <a:r>
              <a:rPr lang="ru-RU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спсбнсть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ru-RU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спсбн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конкурс – </a:t>
            </a:r>
            <a:r>
              <a:rPr lang="ru-RU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кнкрс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fr-F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strategy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 </a:t>
            </a:r>
            <a:r>
              <a:rPr lang="fr-F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strtgy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0340" algn="l"/>
                <a:tab pos="540385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400"/>
              <a:buFont typeface="+mj-lt"/>
              <a:buAutoNum type="arabicPeriod"/>
              <a:tabLst>
                <a:tab pos="180340" algn="l"/>
                <a:tab pos="540385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Двойные согласные фиксировать одной буквой: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программа – </a:t>
            </a:r>
            <a:r>
              <a:rPr lang="ru-RU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пргрма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SzPts val="1400"/>
              <a:buFont typeface="+mj-lt"/>
              <a:buAutoNum type="arabicPeriod"/>
              <a:tabLst>
                <a:tab pos="180340" algn="l"/>
                <a:tab pos="540385" algn="l"/>
              </a:tabLs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Всегда сохранять первую и последнюю буквы слова, даже если это гласные (в английском языке можно опускать немую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конце слова):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орбита – </a:t>
            </a:r>
            <a:r>
              <a:rPr lang="ru-RU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орбта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importance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imprtnc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Если гласная буква единственная в слове, ее тоже надо фиксировать. Например: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сон, мышь,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put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melt</a:t>
            </a: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111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85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7330"/>
            <a:ext cx="10515600" cy="5299633"/>
          </a:xfrm>
        </p:spPr>
        <p:txBody>
          <a:bodyPr>
            <a:normAutofit/>
          </a:bodyPr>
          <a:lstStyle/>
          <a:p>
            <a:r>
              <a:rPr lang="ru-RU" dirty="0" smtClean="0"/>
              <a:t>4.	Использовать упрощенную запись букв и буквосочетаний. Для </a:t>
            </a:r>
            <a:r>
              <a:rPr lang="ru-RU" dirty="0" err="1" smtClean="0"/>
              <a:t>быст</a:t>
            </a:r>
            <a:r>
              <a:rPr lang="ru-RU" dirty="0" smtClean="0"/>
              <a:t>-рой записи диграфов можно разработать собственные условные со-</a:t>
            </a:r>
            <a:r>
              <a:rPr lang="ru-RU" dirty="0" err="1" smtClean="0"/>
              <a:t>кращения</a:t>
            </a:r>
            <a:r>
              <a:rPr lang="ru-RU" dirty="0" smtClean="0"/>
              <a:t>. Например: </a:t>
            </a:r>
            <a:r>
              <a:rPr lang="ru-RU" dirty="0" err="1" smtClean="0"/>
              <a:t>ph</a:t>
            </a:r>
            <a:r>
              <a:rPr lang="ru-RU" dirty="0" smtClean="0"/>
              <a:t> – f; </a:t>
            </a:r>
            <a:r>
              <a:rPr lang="ru-RU" dirty="0" err="1" smtClean="0"/>
              <a:t>wh</a:t>
            </a:r>
            <a:r>
              <a:rPr lang="ru-RU" dirty="0" smtClean="0"/>
              <a:t> – </a:t>
            </a:r>
            <a:r>
              <a:rPr lang="ru-RU" dirty="0" err="1" smtClean="0"/>
              <a:t>uh</a:t>
            </a:r>
            <a:r>
              <a:rPr lang="ru-RU" dirty="0" smtClean="0"/>
              <a:t>; </a:t>
            </a:r>
            <a:r>
              <a:rPr lang="ru-RU" dirty="0" err="1" smtClean="0"/>
              <a:t>ies</a:t>
            </a:r>
            <a:r>
              <a:rPr lang="ru-RU" dirty="0" smtClean="0"/>
              <a:t> – </a:t>
            </a:r>
            <a:r>
              <a:rPr lang="ru-RU" dirty="0" err="1" smtClean="0"/>
              <a:t>es</a:t>
            </a:r>
            <a:r>
              <a:rPr lang="ru-RU" dirty="0" smtClean="0"/>
              <a:t>; </a:t>
            </a:r>
            <a:r>
              <a:rPr lang="ru-RU" dirty="0" err="1" smtClean="0"/>
              <a:t>ious</a:t>
            </a:r>
            <a:r>
              <a:rPr lang="ru-RU" dirty="0" smtClean="0"/>
              <a:t> – </a:t>
            </a:r>
            <a:r>
              <a:rPr lang="ru-RU" dirty="0" err="1" smtClean="0"/>
              <a:t>us</a:t>
            </a:r>
            <a:r>
              <a:rPr lang="ru-RU" dirty="0" smtClean="0"/>
              <a:t>; </a:t>
            </a:r>
            <a:r>
              <a:rPr lang="ru-RU" dirty="0" err="1" smtClean="0"/>
              <a:t>ea</a:t>
            </a:r>
            <a:r>
              <a:rPr lang="ru-RU" dirty="0" smtClean="0"/>
              <a:t> – e; </a:t>
            </a:r>
            <a:r>
              <a:rPr lang="ru-RU" dirty="0" err="1" smtClean="0"/>
              <a:t>ex</a:t>
            </a:r>
            <a:r>
              <a:rPr lang="ru-RU" dirty="0" smtClean="0"/>
              <a:t> –x; </a:t>
            </a:r>
            <a:r>
              <a:rPr lang="ru-RU" dirty="0" err="1" smtClean="0"/>
              <a:t>au</a:t>
            </a:r>
            <a:r>
              <a:rPr lang="ru-RU" dirty="0" smtClean="0"/>
              <a:t>, </a:t>
            </a:r>
            <a:r>
              <a:rPr lang="ru-RU" dirty="0" err="1" smtClean="0"/>
              <a:t>ou</a:t>
            </a:r>
            <a:r>
              <a:rPr lang="ru-RU" dirty="0" smtClean="0"/>
              <a:t> –  ; </a:t>
            </a:r>
            <a:r>
              <a:rPr lang="ru-RU" dirty="0" err="1" smtClean="0"/>
              <a:t>aw</a:t>
            </a:r>
            <a:r>
              <a:rPr lang="ru-RU" dirty="0" smtClean="0"/>
              <a:t>, </a:t>
            </a:r>
            <a:r>
              <a:rPr lang="ru-RU" dirty="0" err="1" smtClean="0"/>
              <a:t>ow</a:t>
            </a:r>
            <a:r>
              <a:rPr lang="ru-RU" dirty="0" smtClean="0"/>
              <a:t> –  ; </a:t>
            </a:r>
            <a:r>
              <a:rPr lang="ru-RU" dirty="0" err="1" smtClean="0"/>
              <a:t>th</a:t>
            </a:r>
            <a:r>
              <a:rPr lang="ru-RU" dirty="0" smtClean="0"/>
              <a:t> –  ;  </a:t>
            </a:r>
            <a:r>
              <a:rPr lang="ru-RU" dirty="0" err="1" smtClean="0"/>
              <a:t>out</a:t>
            </a:r>
            <a:r>
              <a:rPr lang="ru-RU" dirty="0" smtClean="0"/>
              <a:t> – </a:t>
            </a:r>
            <a:r>
              <a:rPr lang="ru-RU" dirty="0" err="1" smtClean="0"/>
              <a:t>ot</a:t>
            </a:r>
            <a:r>
              <a:rPr lang="ru-RU" dirty="0" smtClean="0"/>
              <a:t> или .</a:t>
            </a:r>
          </a:p>
          <a:p>
            <a:endParaRPr lang="ru-RU" dirty="0" smtClean="0"/>
          </a:p>
          <a:p>
            <a:r>
              <a:rPr lang="ru-RU" dirty="0" smtClean="0"/>
              <a:t>5.	Записывать слова-определители двумя-тремя буквами. Например: хо-</a:t>
            </a:r>
            <a:r>
              <a:rPr lang="ru-RU" dirty="0" err="1" smtClean="0"/>
              <a:t>рошая</a:t>
            </a:r>
            <a:r>
              <a:rPr lang="ru-RU" dirty="0" smtClean="0"/>
              <a:t> погода – </a:t>
            </a:r>
            <a:r>
              <a:rPr lang="ru-RU" dirty="0" err="1" smtClean="0"/>
              <a:t>хрш</a:t>
            </a:r>
            <a:r>
              <a:rPr lang="ru-RU" dirty="0" smtClean="0"/>
              <a:t> </a:t>
            </a:r>
            <a:r>
              <a:rPr lang="ru-RU" dirty="0" err="1" smtClean="0"/>
              <a:t>пгда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6.	Применять аббревиатуры  для обозначения терминов, названий </a:t>
            </a:r>
            <a:r>
              <a:rPr lang="ru-RU" dirty="0" err="1" smtClean="0"/>
              <a:t>орга-низаций</a:t>
            </a:r>
            <a:r>
              <a:rPr lang="ru-RU" dirty="0" smtClean="0"/>
              <a:t>, стран, национальностей, языков и т.д. (см. приложение 1). Например: ООН, МИД, НАТО. </a:t>
            </a:r>
          </a:p>
          <a:p>
            <a:endParaRPr lang="ru-RU" dirty="0" smtClean="0"/>
          </a:p>
          <a:p>
            <a:r>
              <a:rPr lang="ru-RU" dirty="0" smtClean="0"/>
              <a:t>7.	Отрицание или противоположное значение слов можно кратко пере-давать с помощью перечеркивания слова или символа. Например: OK – согласие, OK – несогласие; I OK – я согласен, I OK – я не согласен; М – мир, М – война.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857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н-р, страница – стр., может быть – </a:t>
            </a:r>
            <a:r>
              <a:rPr lang="ru-RU" i="1" dirty="0" err="1"/>
              <a:t>м.б</a:t>
            </a:r>
            <a:r>
              <a:rPr lang="ru-RU" i="1" dirty="0"/>
              <a:t>., </a:t>
            </a:r>
            <a:r>
              <a:rPr lang="en-US" i="1" dirty="0"/>
              <a:t>information</a:t>
            </a:r>
            <a:r>
              <a:rPr lang="ru-RU" i="1" dirty="0"/>
              <a:t> – </a:t>
            </a:r>
            <a:r>
              <a:rPr lang="en-US" i="1" dirty="0"/>
              <a:t>info</a:t>
            </a:r>
            <a:r>
              <a:rPr lang="ru-RU" i="1" dirty="0"/>
              <a:t>, сельскохозяйственный – с/х. </a:t>
            </a:r>
            <a:r>
              <a:rPr lang="ru-RU" dirty="0"/>
              <a:t>Список наиболее распространенных буквенных сокращений приведен в табл. 1</a:t>
            </a:r>
            <a:r>
              <a:rPr lang="ru-RU" i="1" dirty="0"/>
              <a:t>. </a:t>
            </a:r>
            <a:r>
              <a:rPr lang="ru-RU" dirty="0"/>
              <a:t>В зависимости от содержания текста одно и то же сокращение может обозначать несколько понятий: </a:t>
            </a:r>
            <a:r>
              <a:rPr lang="ru-RU" i="1" dirty="0"/>
              <a:t>П – педагогика, перевод, преподаватель; С – </a:t>
            </a:r>
            <a:r>
              <a:rPr lang="en-US" i="1" dirty="0"/>
              <a:t>council</a:t>
            </a:r>
            <a:r>
              <a:rPr lang="ru-RU" i="1" dirty="0"/>
              <a:t>, </a:t>
            </a:r>
            <a:r>
              <a:rPr lang="en-US" i="1" dirty="0"/>
              <a:t>commission</a:t>
            </a:r>
            <a:r>
              <a:rPr lang="ru-RU" i="1" dirty="0"/>
              <a:t>, </a:t>
            </a:r>
            <a:r>
              <a:rPr lang="en-US" i="1" dirty="0"/>
              <a:t>cooperation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002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Как устроена наша память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36822"/>
            <a:ext cx="10515600" cy="5040141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Все </a:t>
            </a:r>
            <a:r>
              <a:rPr lang="ru-RU" dirty="0"/>
              <a:t>мы в детстве собирали </a:t>
            </a:r>
            <a:r>
              <a:rPr lang="ru-RU" dirty="0" err="1"/>
              <a:t>пазлы</a:t>
            </a:r>
            <a:r>
              <a:rPr lang="ru-RU" dirty="0"/>
              <a:t> и мозаики, но мало кто представляет, что наш мозг знал эту систему очень давно. Ранее ученые полагали, что конкретные участки мозга хранят в себе определенного вида воспоминания, но впоследствии был проведен эксперимент. Крысам удаляли по очереди разные участки мозга и проверяли: возможно ли их обучение, что они помнят, какие органы у них хуже работают. Выяснилось, что ни одна частичка мозга не отвечает целиком за какой-то определенный вид памяти, но если собрать кусочки воспоминаний со всего мозга, то их можно сложить в одну общую картинку, как в мозаику. Эту картинку мы и называем памятью. </a:t>
            </a:r>
          </a:p>
          <a:p>
            <a:pPr algn="just"/>
            <a:r>
              <a:rPr lang="ru-RU" dirty="0"/>
              <a:t>Запоминаем мы только то, что замечаем, а замечаем мы лишь тогда, когда внимательны. Следовательно, свое внимание нужно тренировать. Для развития памяти полезны картинки из серии «найдите десять отличий». В этих случаях ваш мозг концентрируется на мелочах и привыкает к активной работе в нестандартных ситуациях. Тогда на работе, в школе или в институте вы начнете быстрее схватывать все самое важное и запоминать без труда. </a:t>
            </a:r>
          </a:p>
          <a:p>
            <a:pPr algn="just"/>
            <a:r>
              <a:rPr lang="ru-RU" i="1" dirty="0"/>
              <a:t>http://mirsovetov.ru/a/psychology/psychologic-trick/advance-memory.html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4061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2907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План: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4357" y="1248032"/>
            <a:ext cx="10847173" cy="5165125"/>
          </a:xfrm>
        </p:spPr>
        <p:txBody>
          <a:bodyPr/>
          <a:lstStyle/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1</a:t>
            </a:r>
            <a:r>
              <a:rPr lang="ru-RU" b="1" dirty="0"/>
              <a:t>. ТЕОРЕТИЧЕСКИЕ </a:t>
            </a:r>
            <a:r>
              <a:rPr lang="ru-RU" b="1" dirty="0" smtClean="0"/>
              <a:t>ОСНОВЫ</a:t>
            </a:r>
            <a:r>
              <a:rPr lang="ru-RU" dirty="0" smtClean="0"/>
              <a:t> </a:t>
            </a:r>
            <a:r>
              <a:rPr lang="ru-RU" b="1" dirty="0" smtClean="0"/>
              <a:t>ПЕРЕВОДЧЕСКОЙ </a:t>
            </a:r>
            <a:r>
              <a:rPr lang="ru-RU" b="1" dirty="0"/>
              <a:t>СКОРОПИСИ</a:t>
            </a:r>
          </a:p>
          <a:p>
            <a:pPr marL="0" indent="0">
              <a:buNone/>
            </a:pPr>
            <a:r>
              <a:rPr lang="ru-RU" b="1" dirty="0"/>
              <a:t> </a:t>
            </a:r>
          </a:p>
          <a:p>
            <a:pPr marL="0" indent="0">
              <a:buNone/>
            </a:pPr>
            <a:r>
              <a:rPr lang="ru-RU" b="1" cap="all" dirty="0"/>
              <a:t>2. Приемы переводческой скорописи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978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065"/>
            <a:ext cx="10515600" cy="108739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FF0000"/>
                </a:solidFill>
              </a:rPr>
              <a:t>Навыки технического оформления </a:t>
            </a:r>
            <a:r>
              <a:rPr lang="ru-RU" dirty="0" err="1">
                <a:solidFill>
                  <a:srgbClr val="FF0000"/>
                </a:solidFill>
              </a:rPr>
              <a:t>семантограммы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3124" y="1421027"/>
            <a:ext cx="11331146" cy="4755936"/>
          </a:xfrm>
        </p:spPr>
        <p:txBody>
          <a:bodyPr>
            <a:normAutofit fontScale="40000" lnSpcReduction="20000"/>
          </a:bodyPr>
          <a:lstStyle/>
          <a:p>
            <a:r>
              <a:rPr lang="ru-RU" dirty="0" smtClean="0"/>
              <a:t>1)	</a:t>
            </a:r>
            <a:r>
              <a:rPr lang="ru-RU" sz="8000" dirty="0" smtClean="0"/>
              <a:t>а) лексические навыки (сокращенная запись слов и словосочетаний; цифровое обозначение прецизионной информации; аббревиация и сим-</a:t>
            </a:r>
            <a:r>
              <a:rPr lang="ru-RU" sz="8000" dirty="0" err="1" smtClean="0"/>
              <a:t>волизация</a:t>
            </a:r>
            <a:r>
              <a:rPr lang="ru-RU" sz="8000" dirty="0" smtClean="0"/>
              <a:t> понятий);</a:t>
            </a:r>
          </a:p>
          <a:p>
            <a:r>
              <a:rPr lang="ru-RU" sz="8000" dirty="0" smtClean="0"/>
              <a:t>б) грамматические навыки – маркировка синтаксических и </a:t>
            </a:r>
            <a:r>
              <a:rPr lang="ru-RU" sz="8000" dirty="0" err="1" smtClean="0"/>
              <a:t>логиче-ских</a:t>
            </a:r>
            <a:r>
              <a:rPr lang="ru-RU" sz="8000" dirty="0" smtClean="0"/>
              <a:t> конструкций (модальность, предикативность, отрицание, усиление, сравнение, условие, подчинительная и сочинительная связь и т.п.);</a:t>
            </a:r>
          </a:p>
          <a:p>
            <a:r>
              <a:rPr lang="ru-RU" sz="8000" dirty="0" smtClean="0"/>
              <a:t>в) структурно-композиционные навыки (вертикальное </a:t>
            </a:r>
            <a:r>
              <a:rPr lang="ru-RU" sz="8000" dirty="0" err="1" smtClean="0"/>
              <a:t>расположе-ние</a:t>
            </a:r>
            <a:r>
              <a:rPr lang="ru-RU" sz="8000" dirty="0" smtClean="0"/>
              <a:t> записей; наглядное и экономное ведение записи).</a:t>
            </a:r>
          </a:p>
          <a:p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30243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2. Навыки, связанные с синхронизацией разных видов деятельно-</a:t>
            </a:r>
            <a:r>
              <a:rPr lang="ru-RU" dirty="0" err="1" smtClean="0">
                <a:solidFill>
                  <a:srgbClr val="FF0000"/>
                </a:solidFill>
              </a:rPr>
              <a:t>сти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3957"/>
            <a:ext cx="10515600" cy="4793006"/>
          </a:xfrm>
        </p:spPr>
        <p:txBody>
          <a:bodyPr>
            <a:normAutofit/>
          </a:bodyPr>
          <a:lstStyle/>
          <a:p>
            <a:r>
              <a:rPr lang="ru-RU" dirty="0" smtClean="0"/>
              <a:t>а)	одновременное </a:t>
            </a:r>
            <a:r>
              <a:rPr lang="ru-RU" dirty="0" err="1" smtClean="0"/>
              <a:t>аудирование</a:t>
            </a:r>
            <a:r>
              <a:rPr lang="ru-RU" dirty="0" smtClean="0"/>
              <a:t> и письменная фиксация;</a:t>
            </a:r>
          </a:p>
          <a:p>
            <a:r>
              <a:rPr lang="ru-RU" dirty="0" smtClean="0"/>
              <a:t>б)	быстрое оперирование записью в процессе порождения перевода;</a:t>
            </a:r>
          </a:p>
          <a:p>
            <a:r>
              <a:rPr lang="ru-RU" dirty="0" smtClean="0"/>
              <a:t>в)	скоростная запись независимо от темпа речи оратора;</a:t>
            </a:r>
          </a:p>
          <a:p>
            <a:r>
              <a:rPr lang="ru-RU" dirty="0" smtClean="0"/>
              <a:t>г)	подробная фиксация начала речи;</a:t>
            </a:r>
          </a:p>
          <a:p>
            <a:r>
              <a:rPr lang="ru-RU" dirty="0" smtClean="0"/>
              <a:t>д)	сокращение объема записи с увеличением времени звучания речи;</a:t>
            </a:r>
          </a:p>
          <a:p>
            <a:r>
              <a:rPr lang="ru-RU" dirty="0" smtClean="0"/>
              <a:t>е)	прекращение фиксации с окончанием звучания оригинала;</a:t>
            </a:r>
          </a:p>
          <a:p>
            <a:r>
              <a:rPr lang="ru-RU" dirty="0" smtClean="0"/>
              <a:t>ж)	ведение записи в зависимости от условий перевода.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750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938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 Навыки, связанные со смысловым анализом исходного текста:</a:t>
            </a:r>
          </a:p>
          <a:p>
            <a:r>
              <a:rPr lang="ru-RU" dirty="0" smtClean="0"/>
              <a:t>а) лексические навыки (выделение, а также фиксация рельефных и ключевых слов, опорных пунктов, смысловых вех);</a:t>
            </a:r>
          </a:p>
          <a:p>
            <a:r>
              <a:rPr lang="ru-RU" dirty="0" smtClean="0"/>
              <a:t>б) структурно-композиционные навыки (грамотное расположение на листе темы и ремы высказывания; выделение логико-семантической структуры отрезка речи; свертывание известной информации; выделение главной и уточняющей информации; компрессия, трансформации).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519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700" dirty="0" smtClean="0"/>
              <a:t>4. Навыки, связанные с планированием порождаемого текста на переводящем языке:</a:t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6886"/>
            <a:ext cx="10515600" cy="4830077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а)</a:t>
            </a:r>
          </a:p>
          <a:p>
            <a:r>
              <a:rPr lang="ru-RU" dirty="0" smtClean="0"/>
              <a:t>	классификация, обобщение, </a:t>
            </a:r>
            <a:r>
              <a:rPr lang="ru-RU" dirty="0" err="1" smtClean="0"/>
              <a:t>иерархизация</a:t>
            </a:r>
            <a:r>
              <a:rPr lang="ru-RU" dirty="0" smtClean="0"/>
              <a:t> информации;</a:t>
            </a:r>
          </a:p>
          <a:p>
            <a:r>
              <a:rPr lang="ru-RU" dirty="0" smtClean="0"/>
              <a:t>б)	вероятностное прогнозирование структурных и семантических компонентов оригинала и перевода;</a:t>
            </a:r>
          </a:p>
          <a:p>
            <a:r>
              <a:rPr lang="ru-RU" dirty="0" smtClean="0"/>
              <a:t>в)	создание связности и цельности текста.</a:t>
            </a:r>
          </a:p>
          <a:p>
            <a:r>
              <a:rPr lang="ru-RU" dirty="0" smtClean="0"/>
              <a:t>5. Навыки, связанные с программированием текста перевода:</a:t>
            </a:r>
          </a:p>
          <a:p>
            <a:r>
              <a:rPr lang="ru-RU" dirty="0" smtClean="0"/>
              <a:t>а)	выделение и запись инварианта исходного текста;</a:t>
            </a:r>
          </a:p>
          <a:p>
            <a:r>
              <a:rPr lang="ru-RU" dirty="0" smtClean="0"/>
              <a:t>б)	трансформация оригинала в соответствии с образом перевода;</a:t>
            </a:r>
          </a:p>
          <a:p>
            <a:r>
              <a:rPr lang="ru-RU" dirty="0" smtClean="0"/>
              <a:t>в)	быстрый поиск компрессированных формул, замещающих </a:t>
            </a:r>
            <a:r>
              <a:rPr lang="ru-RU" dirty="0" err="1" smtClean="0"/>
              <a:t>слож-ные</a:t>
            </a:r>
            <a:r>
              <a:rPr lang="ru-RU" dirty="0" smtClean="0"/>
              <a:t> смысловые конструкции;</a:t>
            </a:r>
          </a:p>
          <a:p>
            <a:r>
              <a:rPr lang="ru-RU" dirty="0" smtClean="0"/>
              <a:t>г)	снятие смысловой избыточности исходного текста;</a:t>
            </a:r>
          </a:p>
          <a:p>
            <a:r>
              <a:rPr lang="ru-RU" dirty="0" smtClean="0"/>
              <a:t>д)	прогнозирование развития содержательной информации исход-</a:t>
            </a:r>
            <a:r>
              <a:rPr lang="ru-RU" dirty="0" err="1" smtClean="0"/>
              <a:t>ного</a:t>
            </a:r>
            <a:r>
              <a:rPr lang="ru-RU" dirty="0" smtClean="0"/>
              <a:t> текста и его отражение в ПС;</a:t>
            </a:r>
          </a:p>
          <a:p>
            <a:r>
              <a:rPr lang="ru-RU" dirty="0" smtClean="0"/>
              <a:t>е)	расширение и последовательное развертывание в процессе записи выделенных тем и рем.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10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1341" y="365125"/>
            <a:ext cx="11318789" cy="10064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200" b="1" dirty="0" smtClean="0">
                <a:solidFill>
                  <a:srgbClr val="FF0000"/>
                </a:solidFill>
              </a:rPr>
              <a:t>ТЕОРЕТИЧЕСКИЕ ОСНОВЫ</a:t>
            </a:r>
            <a:r>
              <a:rPr lang="ru-RU" sz="2200" dirty="0" smtClean="0">
                <a:solidFill>
                  <a:srgbClr val="FF0000"/>
                </a:solidFill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</a:rPr>
              <a:t>ПЕРЕВОДЧЕСКОЙ СКОРОПИСИ</a:t>
            </a:r>
            <a:br>
              <a:rPr lang="ru-RU" sz="2200" b="1" dirty="0" smtClean="0">
                <a:solidFill>
                  <a:srgbClr val="FF0000"/>
                </a:solidFill>
              </a:rPr>
            </a:br>
            <a:endParaRPr lang="ru-RU" sz="2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1341" y="1223319"/>
            <a:ext cx="11318789" cy="4953644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ru-RU" dirty="0"/>
              <a:t>Переводческая скоропись появилась на Западе в 1930-е годы в связи с работой Лиги Наций, на заседаниях которой выступления осуществлялись на двух языках: французском и английском, – и речи ораторов не прерывались переводом, а чередовались с ним. Данное положение выдвинуло требование точного и полного перевода продолжительного отрезка речи (до 40 минут), что породило необходимость сжато фиксировать поступающую информацию, а потом развертывать смысл на основе записи.  </a:t>
            </a:r>
          </a:p>
          <a:p>
            <a:pPr hangingPunct="0"/>
            <a:r>
              <a:rPr lang="ru-RU" dirty="0"/>
              <a:t>Первые теоретические положения, связанные с переводческой скорописью, изложены в работах Ж. </a:t>
            </a:r>
            <a:r>
              <a:rPr lang="ru-RU" dirty="0" err="1"/>
              <a:t>Эрбера</a:t>
            </a:r>
            <a:r>
              <a:rPr lang="ru-RU" dirty="0"/>
              <a:t>, представителя Женевской школы переводчиков. В 1952 году он выпустил «Учебник устного перевода» (</a:t>
            </a:r>
            <a:r>
              <a:rPr lang="en-US" dirty="0"/>
              <a:t>Herbert J</a:t>
            </a:r>
            <a:r>
              <a:rPr lang="ru-RU" dirty="0"/>
              <a:t>., 1952), в котором описал несколько принципов и способов ведения записи, а также универсальные знаки и символы, заимствованные из разных наук. В 1956 году в Женеве Ж.-Ф. Розан, последователь и коллега Ж. </a:t>
            </a:r>
            <a:r>
              <a:rPr lang="ru-RU" dirty="0" err="1"/>
              <a:t>Эрбера</a:t>
            </a:r>
            <a:r>
              <a:rPr lang="ru-RU" dirty="0"/>
              <a:t>, выпустил отдельную книгу, посвященную записи, в которой систематизировал и проиллюстрировал основные принципы фиксации информации на английском и французском языках (</a:t>
            </a:r>
            <a:r>
              <a:rPr lang="en-US" dirty="0" err="1"/>
              <a:t>Rozan</a:t>
            </a:r>
            <a:r>
              <a:rPr lang="en-US" dirty="0"/>
              <a:t> J</a:t>
            </a:r>
            <a:r>
              <a:rPr lang="ru-RU" dirty="0"/>
              <a:t>.</a:t>
            </a:r>
            <a:r>
              <a:rPr lang="en-US" dirty="0"/>
              <a:t>F</a:t>
            </a:r>
            <a:r>
              <a:rPr lang="ru-RU" dirty="0"/>
              <a:t>., 1956).</a:t>
            </a:r>
          </a:p>
          <a:p>
            <a:pPr hangingPunct="0"/>
            <a:r>
              <a:rPr lang="ru-RU" dirty="0"/>
              <a:t>В нашей стране система переводческой скорописи была изложена в 1969 году Р. К. Миньяр-</a:t>
            </a:r>
            <a:r>
              <a:rPr lang="ru-RU" dirty="0" err="1"/>
              <a:t>Белоручевым</a:t>
            </a:r>
            <a:r>
              <a:rPr lang="ru-RU" dirty="0"/>
              <a:t>, который на основе русского языка подробно сформулировал принципы сокращенной буквенной записи и ее вертикального расположения, предложил собственную классификацию символов (Миньяр-</a:t>
            </a:r>
            <a:r>
              <a:rPr lang="ru-RU" dirty="0" err="1"/>
              <a:t>Белоручев</a:t>
            </a:r>
            <a:r>
              <a:rPr lang="ru-RU" dirty="0"/>
              <a:t> Р.К., 1969). Значительным этапом в развитии системы скорописи являются работы А.П. </a:t>
            </a:r>
            <a:r>
              <a:rPr lang="ru-RU" dirty="0" err="1"/>
              <a:t>Чужакина</a:t>
            </a:r>
            <a:r>
              <a:rPr lang="ru-RU" dirty="0"/>
              <a:t>, который предложил использование ступенчато-диагонального расположения записи, а также разработал множество практических приемов по ее ведению (</a:t>
            </a:r>
            <a:r>
              <a:rPr lang="ru-RU" dirty="0" err="1"/>
              <a:t>Чужакин</a:t>
            </a:r>
            <a:r>
              <a:rPr lang="ru-RU" dirty="0"/>
              <a:t> А.П., 2002). Особую ценность представляют научные труды Е.В. </a:t>
            </a:r>
            <a:r>
              <a:rPr lang="ru-RU" dirty="0" err="1"/>
              <a:t>Аликиной</a:t>
            </a:r>
            <a:r>
              <a:rPr lang="ru-RU" dirty="0"/>
              <a:t>. Она систематизировала зарубежный и отечественный опыт ведения записи при устном переводе, разработала принципы коммуникативной системы переводческой </a:t>
            </a:r>
            <a:r>
              <a:rPr lang="ru-RU" dirty="0" err="1"/>
              <a:t>семантографии</a:t>
            </a:r>
            <a:r>
              <a:rPr lang="ru-RU" dirty="0"/>
              <a:t> (</a:t>
            </a:r>
            <a:r>
              <a:rPr lang="ru-RU" dirty="0" err="1"/>
              <a:t>Аликина</a:t>
            </a:r>
            <a:r>
              <a:rPr lang="ru-RU" dirty="0"/>
              <a:t> Е.В., 2006).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87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515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0703" y="1025611"/>
            <a:ext cx="11590637" cy="5151352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 научной литературе встречаются разнообразные термины, обозначающие профессиональные записи переводчика. Среди них «переводческая запись» (Е.Н. </a:t>
            </a:r>
            <a:r>
              <a:rPr lang="ru-RU" dirty="0" err="1"/>
              <a:t>Сладковская</a:t>
            </a:r>
            <a:r>
              <a:rPr lang="ru-RU" dirty="0"/>
              <a:t>, С.А. </a:t>
            </a:r>
            <a:r>
              <a:rPr lang="ru-RU" dirty="0" err="1"/>
              <a:t>Бурляй</a:t>
            </a:r>
            <a:r>
              <a:rPr lang="ru-RU" dirty="0"/>
              <a:t>), «краткая запись» (В.Н. Комиссаров), «система записи» (Р.К. Миньяр-</a:t>
            </a:r>
            <a:r>
              <a:rPr lang="ru-RU" dirty="0" err="1"/>
              <a:t>Белоручев</a:t>
            </a:r>
            <a:r>
              <a:rPr lang="ru-RU" dirty="0"/>
              <a:t>, Н.А. Краевская), «скоропись» (Р.К. Миньяр-</a:t>
            </a:r>
            <a:r>
              <a:rPr lang="ru-RU" dirty="0" err="1"/>
              <a:t>Белоручев</a:t>
            </a:r>
            <a:r>
              <a:rPr lang="ru-RU" dirty="0"/>
              <a:t>, Е.В. Цыганкова), «универсальная переводческая скоропись» (А.П. </a:t>
            </a:r>
            <a:r>
              <a:rPr lang="ru-RU" dirty="0" err="1"/>
              <a:t>Чужакин</a:t>
            </a:r>
            <a:r>
              <a:rPr lang="ru-RU" dirty="0"/>
              <a:t>), «переводческая нотация» (И.С. Алексеева), «переводческая </a:t>
            </a:r>
            <a:r>
              <a:rPr lang="ru-RU" dirty="0" err="1"/>
              <a:t>семантография</a:t>
            </a:r>
            <a:r>
              <a:rPr lang="ru-RU" dirty="0"/>
              <a:t>» (Е.В. </a:t>
            </a:r>
            <a:r>
              <a:rPr lang="ru-RU" dirty="0" err="1"/>
              <a:t>Аликина</a:t>
            </a:r>
            <a:r>
              <a:rPr lang="ru-RU" dirty="0"/>
              <a:t>). В английском языке  прослеживается единство  терминологии: «</a:t>
            </a:r>
            <a:r>
              <a:rPr lang="en-US" dirty="0"/>
              <a:t>brief note taking</a:t>
            </a:r>
            <a:r>
              <a:rPr lang="ru-RU" dirty="0"/>
              <a:t>». </a:t>
            </a:r>
          </a:p>
          <a:p>
            <a:pPr hangingPunct="0"/>
            <a:r>
              <a:rPr lang="ru-RU" dirty="0"/>
              <a:t>Следует отметить, что толкования, вкладываемые разными авторами в понятие переводческой записи, похожи. Все они подразумевают фиксирование переводчиком информации в процессе </a:t>
            </a:r>
            <a:r>
              <a:rPr lang="ru-RU" dirty="0" err="1"/>
              <a:t>аудирования</a:t>
            </a:r>
            <a:r>
              <a:rPr lang="ru-RU" dirty="0"/>
              <a:t> высказывания на исходном языке с целью снятия нагрузки на оперативную память, сопровождаемое концентрацией необходимых </a:t>
            </a:r>
            <a:r>
              <a:rPr lang="ru-RU" dirty="0" err="1"/>
              <a:t>психо</a:t>
            </a:r>
            <a:r>
              <a:rPr lang="ru-RU" dirty="0"/>
              <a:t>-когнитивных механизмов. В данном пособии мы будем использовать термин «переводческая скоропись», делая акцент на быстрой технике записи, необходимой для осуществления устного перевода на высоком уровне. Очевидно, что скорость письма зависит от нескольких факторов: темпа речи оратора, уровня </a:t>
            </a:r>
            <a:r>
              <a:rPr lang="ru-RU" dirty="0" err="1"/>
              <a:t>сформированности</a:t>
            </a:r>
            <a:r>
              <a:rPr lang="ru-RU" dirty="0"/>
              <a:t> навыков декодирования и кодирования поступающей информации при одновременном восприятии нового сообщения и др. </a:t>
            </a:r>
          </a:p>
          <a:p>
            <a:r>
              <a:rPr lang="ru-RU" dirty="0"/>
              <a:t>ПС следует отличать от других быстрых видов записи воспринимаемого на слух сообщения: конспекта, протокола и стенограммы. В конспекте и протоколе фиксируется не каждая произнесенная фраза и даже не каждая мысль оратора, а записывается главное, наиболее существенное. Переводчик не имеет права делить чужие мысли на главные/неглавные: необходимо воспроизвести все сказанное, даже передать эмоциональные оттенки. Однако он может не записывать какие-то моменты, если способен удержать их в памяти, использовать лаконичные формулировки для ускорения записи и упрощения перевода с опорой на нее. Стенография основана на точной фиксации произнесенных слов. В процессе стенографирования нельзя исправить письменный текст, если оратор допустил ошибку, перестроил фразу или изменил ее смысл в ходе речи. Это дословная запись, на расшифровку которой требуется много времени, а значит, она не пригодна для выполнения перевода на ее основе.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7035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Наряду с этим конспект и ПС имеют много общего, поскольку являются аналитико-синтетическими процессами мыслительной переработки и письменной фиксации </a:t>
            </a:r>
            <a:r>
              <a:rPr lang="ru-RU" dirty="0" err="1"/>
              <a:t>аудируемого</a:t>
            </a:r>
            <a:r>
              <a:rPr lang="ru-RU" dirty="0"/>
              <a:t> текста. Среди основных навыков конспектирования выделяют скоростную запись, оперативную трансформацию фраз, свертывание ранее известной информации, выделение главной мысли, употребление сокращений, аббревиатур, знаковых обозначений (Павлова В.П., 1989). Те же навыки важны и в ПС. Поэтому выработанные приемы конспектирования можно успешно перенести в практику ПС и, наоборот, – использовать новые приемы ПС при ведении личных записей.</a:t>
            </a:r>
          </a:p>
          <a:p>
            <a:r>
              <a:rPr lang="ru-RU" dirty="0"/>
              <a:t>Таким образом, для последовательного перевода подходит лишь система скорописи, основанная на записи мыслей, а не слов, которая эффективна только при немедленном воспроизведении (переводе) воспринятого текста. Однако ПС назвать «системой» можно лишь условно, т.к. это набор правил и рекомендаций, обобщающих опыт практикующих переводчиков. ПС всегда носит индивидуальный характер и обусловлена мышлением, памятью, знаниями, опытом и многими другими особенностями каждого конкретного переводчика. Поэтому вопросы о том, когда, что, чем и на каком языке записывать, все решают самостоятельно, выбирая самый удобный вариант в зависимости от ситуации. </a:t>
            </a:r>
          </a:p>
          <a:p>
            <a:r>
              <a:rPr lang="ru-RU" dirty="0"/>
              <a:t>Рекомендуется начинать записи одновременно с началом звучания речи, однако можно прослушать небольшой фрагмент, чтобы уловить идею высказывания. Как только оратор сделал паузу для перевода, переводчик должен прекратить запись и начать переводить. Следует более подробно фиксировать первые фразы, а затем, когда многое будет уже известно, записывать только новую информацию. </a:t>
            </a:r>
          </a:p>
        </p:txBody>
      </p:sp>
    </p:spTree>
    <p:extLst>
      <p:ext uri="{BB962C8B-B14F-4D97-AF65-F5344CB8AC3E}">
        <p14:creationId xmlns:p14="http://schemas.microsoft.com/office/powerpoint/2010/main" val="138957490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1379</Words>
  <Application>Microsoft Office PowerPoint</Application>
  <PresentationFormat>Широкоэкранный</PresentationFormat>
  <Paragraphs>70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Times New Roman</vt:lpstr>
      <vt:lpstr>Ретро</vt:lpstr>
      <vt:lpstr>Техника переводческой записи</vt:lpstr>
      <vt:lpstr>План:</vt:lpstr>
      <vt:lpstr>   : Навыки технического оформления семантограммы</vt:lpstr>
      <vt:lpstr>2. Навыки, связанные с синхронизацией разных видов деятельно-сти:  </vt:lpstr>
      <vt:lpstr>Презентация PowerPoint</vt:lpstr>
      <vt:lpstr>  4. Навыки, связанные с планированием порождаемого текста на переводящем языке: </vt:lpstr>
      <vt:lpstr> ТЕОРЕТИЧЕСКИЕ ОСНОВЫ ПЕРЕВОДЧЕСКОЙ СКОРОПИСИ </vt:lpstr>
      <vt:lpstr>Презентация PowerPoint</vt:lpstr>
      <vt:lpstr>Презентация PowerPoint</vt:lpstr>
      <vt:lpstr>Презентация PowerPoint</vt:lpstr>
      <vt:lpstr>Презентация PowerPoint</vt:lpstr>
      <vt:lpstr> 2. ПРИЕМЫ ПЕРЕВОДЧЕСКОЙ СКОРОПИСИ 2.1. СОКРАЩЕННАЯ БУКВЕННАЯ ЗАПИСЬ  </vt:lpstr>
      <vt:lpstr>Презентация PowerPoint</vt:lpstr>
      <vt:lpstr>Презентация PowerPoint</vt:lpstr>
      <vt:lpstr>Как устроена наша память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Сейдикенова Алмаш</dc:creator>
  <cp:lastModifiedBy>Сейдикенова Алмаш</cp:lastModifiedBy>
  <cp:revision>4</cp:revision>
  <dcterms:created xsi:type="dcterms:W3CDTF">2019-09-11T08:34:18Z</dcterms:created>
  <dcterms:modified xsi:type="dcterms:W3CDTF">2019-09-11T08:59:04Z</dcterms:modified>
</cp:coreProperties>
</file>